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60" r:id="rId4"/>
    <p:sldId id="261" r:id="rId5"/>
    <p:sldId id="262" r:id="rId6"/>
    <p:sldId id="264" r:id="rId7"/>
    <p:sldId id="263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ADA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5180E-C373-4CD2-B288-532C27CDECE8}" type="datetimeFigureOut">
              <a:rPr lang="ru-RU" smtClean="0"/>
              <a:t>02.11.2016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B7E65-A8C4-4632-A6E1-E4A4BF3D8A4E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5.pn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A300022B1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750355" y="2750355"/>
            <a:ext cx="6858000" cy="13572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3108" y="0"/>
            <a:ext cx="7000892" cy="1754326"/>
          </a:xfrm>
          <a:prstGeom prst="rect">
            <a:avLst/>
          </a:prstGeom>
          <a:solidFill>
            <a:srgbClr val="FDEADA">
              <a:alpha val="53000"/>
            </a:srgbClr>
          </a:solidFill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w="139700" h="139700" prst="divot"/>
          </a:sp3d>
        </p:spPr>
        <p:txBody>
          <a:bodyPr wrap="square" lIns="91440" tIns="45720" rIns="91440" bIns="45720">
            <a:spAutoFit/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Творчий шлях</a:t>
            </a:r>
          </a:p>
          <a:p>
            <a:pPr algn="ctr"/>
            <a:r>
              <a:rPr lang="uk-UA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Михайла Старицького</a:t>
            </a:r>
            <a:endParaRPr lang="ru-RU" sz="5400" b="1" cap="all" spc="0" dirty="0">
              <a:ln w="38100">
                <a:solidFill>
                  <a:srgbClr val="0070C0"/>
                </a:solidFill>
              </a:ln>
              <a:solidFill>
                <a:srgbClr val="FFF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Рисунок 3" descr="img1.jpg"/>
          <p:cNvPicPr>
            <a:picLocks noChangeAspect="1"/>
          </p:cNvPicPr>
          <p:nvPr/>
        </p:nvPicPr>
        <p:blipFill>
          <a:blip r:embed="rId4"/>
          <a:srcRect l="48437" t="22916" r="12500" b="6250"/>
          <a:stretch>
            <a:fillRect/>
          </a:stretch>
        </p:blipFill>
        <p:spPr>
          <a:xfrm>
            <a:off x="5357818" y="1912757"/>
            <a:ext cx="3786182" cy="49452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5" name="TextBox 4"/>
          <p:cNvSpPr txBox="1"/>
          <p:nvPr/>
        </p:nvSpPr>
        <p:spPr>
          <a:xfrm>
            <a:off x="1142976" y="5643578"/>
            <a:ext cx="39290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Підготувала:</a:t>
            </a:r>
          </a:p>
          <a:p>
            <a:pPr algn="ctr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учениця 10-А класу</a:t>
            </a:r>
          </a:p>
          <a:p>
            <a:pPr algn="ctr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Врублевська Анастасія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ludia-535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80547" y="5500702"/>
            <a:ext cx="1980547" cy="1357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186 C 0.04618 0.0324 0.09166 0.06643 0.12014 -0.05834 C 0.1493 -0.18311 0.13767 -0.62547 0.17448 -0.74954 C 0.21128 -0.87338 0.27569 -0.83936 0.34062 -0.8044 " pathEditMode="relative" rAng="0" ptsTypes="aa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" y="-4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6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ullsize (1)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5426" y="1214422"/>
            <a:ext cx="4218574" cy="5643578"/>
          </a:xfrm>
          <a:prstGeom prst="rect">
            <a:avLst/>
          </a:prstGeom>
        </p:spPr>
      </p:pic>
      <p:pic>
        <p:nvPicPr>
          <p:cNvPr id="4" name="Рисунок 3" descr="ist_kn_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357422" cy="235742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Трагедія 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Остання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ніч</a:t>
            </a:r>
            <a:r>
              <a:rPr lang="ru-RU" sz="48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 </a:t>
            </a:r>
            <a:r>
              <a:rPr lang="ru-RU" sz="48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(1899)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025908"/>
            <a:ext cx="6072198" cy="48320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драмі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показано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останню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перед стратою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ніч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Степана: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перебуває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болісних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роздумах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постають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попередня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цільність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волелюбного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характеру.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Дія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п'єси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відбувається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обмеженому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err="1" smtClean="0">
                <a:latin typeface="Times New Roman" pitchFamily="18" charset="0"/>
                <a:cs typeface="Times New Roman" pitchFamily="18" charset="0"/>
              </a:rPr>
              <a:t>просторі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(тюремна камера)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err="1" smtClean="0">
                <a:latin typeface="Times New Roman" pitchFamily="18" charset="0"/>
                <a:cs typeface="Times New Roman" pitchFamily="18" charset="0"/>
              </a:rPr>
              <a:t>часі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(одна ніч),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об'єктивний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зміст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ширший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значніший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конкретного, правдиво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зображеного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факту.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1821127.c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2857496"/>
            <a:ext cx="2500331" cy="40005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57166"/>
            <a:ext cx="4000496" cy="59400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повернення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у 1881р.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з-за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кордону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видає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перші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поетичні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збірки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“З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давнього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зшитку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Пісні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думи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п'єси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“Як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ковбаса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та чарка, то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минеться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сварка”, “Не судилось”, переклад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трагедії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Шекспіра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“Гамлет, принц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Данський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Значну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частину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літературної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спадщини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Старицького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складають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переробки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формально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цензурній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забороні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підлягали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5106218856_dbda1992e8_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7739" y="0"/>
            <a:ext cx="2716261" cy="4071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m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02" y="2000240"/>
            <a:ext cx="2534746" cy="3206176"/>
          </a:xfrm>
          <a:prstGeom prst="rect">
            <a:avLst/>
          </a:prstGeom>
        </p:spPr>
      </p:pic>
      <p:pic>
        <p:nvPicPr>
          <p:cNvPr id="7" name="Рисунок 6" descr="pushkin4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2F3EB"/>
              </a:clrFrom>
              <a:clrTo>
                <a:srgbClr val="F2F3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6248" y="642918"/>
            <a:ext cx="2965134" cy="3531877"/>
          </a:xfrm>
          <a:prstGeom prst="rect">
            <a:avLst/>
          </a:prstGeom>
        </p:spPr>
      </p:pic>
      <p:pic>
        <p:nvPicPr>
          <p:cNvPr id="4" name="Рисунок 3" descr="ist_kn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357422" cy="235742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Проза та </a:t>
            </a:r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переклади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149019"/>
            <a:ext cx="5072066" cy="470898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Поетичну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творчість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Старицький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розпочав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перекладами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Олександра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Пушкіна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Михайла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Лермонтова, 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Миколи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Некрасова, 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Генріха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Гейне, Джорджа Байрона, Адама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Міцкевича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Мартіна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Андерсена-Нексе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сербських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пісень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Одночасно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писав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оригінальні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поезії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друкуючи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у 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галицьких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періодичних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виданнях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Києві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надруковані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казки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err="1" smtClean="0">
                <a:latin typeface="Times New Roman" pitchFamily="18" charset="0"/>
                <a:cs typeface="Times New Roman" pitchFamily="18" charset="0"/>
              </a:rPr>
              <a:t>перекладі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(псевдонім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М. 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Старченко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М.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Андерсена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(1873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сербські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народні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думи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пісні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(1876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збірка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поезій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«З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давнього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зшитку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Пісні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думи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(1881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1883)та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24994975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6380" y="4318000"/>
            <a:ext cx="1739900" cy="2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st_kn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57422" cy="235742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Проза та </a:t>
            </a:r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переклади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2214554"/>
            <a:ext cx="8358214" cy="489364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Основне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оригінальній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поетичній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спадщині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Старицького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посідає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громадянська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лірика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виразними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соціальними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Швачка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патріотичними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», «До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молоді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 мотивами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оспівуванням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героїчного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минулого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Морітурі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протестом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царизму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(«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Шевченка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»).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Окрема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частина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поетичної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творчості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письменника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інтимна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лірика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(«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Монологи про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кохання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»).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Деякі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ліричні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поезії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Старицького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стали 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народними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піснями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Ніч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яка, Господи,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місячна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зоряна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», «Ох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зіронько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вечірняя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», «Туман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хвилями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лягає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»).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st_kn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57422" cy="235742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Драматургія</a:t>
            </a:r>
            <a:endParaRPr lang="ru-RU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3438" y="1285860"/>
            <a:ext cx="4500562" cy="56323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Великий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внесок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зробив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Старицький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 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українську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драматургію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Почавши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інсценізацій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прозових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творів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переробок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малосценічних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п'єс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Старицький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написав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оригінальних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драматичних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творів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найсильніші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них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соціальні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драми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«Не судилось» (1881), «У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темряві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 (1893), «Талан» (1893).</a:t>
            </a:r>
          </a:p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Значну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популярність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здобула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драма «Ой, не ходи,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Грицю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та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вечорниці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 (1890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130502131937216032_f0_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2071678"/>
            <a:ext cx="3180331" cy="4500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st_kn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57422" cy="235742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Драматургія</a:t>
            </a:r>
            <a:endParaRPr lang="ru-RU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3438" y="2000240"/>
            <a:ext cx="4500562" cy="378565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Особливе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історичні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драми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 «Богдан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Хмельницький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 (1897), «Маруся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Богуславка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 (1899).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драматургії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Старицький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відзначається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видатний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майстер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гострих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драматичних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ситуацій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сильних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характерів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430655405_38c8c.jpg"/>
          <p:cNvPicPr>
            <a:picLocks noChangeAspect="1"/>
          </p:cNvPicPr>
          <p:nvPr/>
        </p:nvPicPr>
        <p:blipFill>
          <a:blip r:embed="rId4"/>
          <a:srcRect r="66217"/>
          <a:stretch>
            <a:fillRect/>
          </a:stretch>
        </p:blipFill>
        <p:spPr>
          <a:xfrm>
            <a:off x="0" y="2643182"/>
            <a:ext cx="1785918" cy="2693062"/>
          </a:xfrm>
          <a:prstGeom prst="rect">
            <a:avLst/>
          </a:prstGeom>
        </p:spPr>
      </p:pic>
      <p:pic>
        <p:nvPicPr>
          <p:cNvPr id="8" name="Рисунок 7" descr="1430655405_38c8c.jpg"/>
          <p:cNvPicPr>
            <a:picLocks noChangeAspect="1"/>
          </p:cNvPicPr>
          <p:nvPr/>
        </p:nvPicPr>
        <p:blipFill>
          <a:blip r:embed="rId4"/>
          <a:srcRect l="33784" r="32432"/>
          <a:stretch>
            <a:fillRect/>
          </a:stretch>
        </p:blipFill>
        <p:spPr>
          <a:xfrm>
            <a:off x="1357290" y="1571612"/>
            <a:ext cx="1785950" cy="2693062"/>
          </a:xfrm>
          <a:prstGeom prst="rect">
            <a:avLst/>
          </a:prstGeom>
        </p:spPr>
      </p:pic>
      <p:pic>
        <p:nvPicPr>
          <p:cNvPr id="7" name="Рисунок 6" descr="1430655405_38c8c.jpg"/>
          <p:cNvPicPr>
            <a:picLocks noChangeAspect="1"/>
          </p:cNvPicPr>
          <p:nvPr/>
        </p:nvPicPr>
        <p:blipFill>
          <a:blip r:embed="rId4"/>
          <a:srcRect l="67568"/>
          <a:stretch>
            <a:fillRect/>
          </a:stretch>
        </p:blipFill>
        <p:spPr>
          <a:xfrm>
            <a:off x="2571736" y="3643314"/>
            <a:ext cx="1714480" cy="2693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st_kn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57422" cy="235742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Проза</a:t>
            </a:r>
            <a:endParaRPr lang="ru-RU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072348"/>
            <a:ext cx="4500562" cy="378565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 </a:t>
            </a:r>
            <a:r>
              <a:rPr lang="ru-RU" sz="2400" b="1" dirty="0" err="1" smtClean="0"/>
              <a:t>останні</a:t>
            </a:r>
            <a:r>
              <a:rPr lang="ru-RU" sz="2400" b="1" dirty="0" smtClean="0"/>
              <a:t> роки </a:t>
            </a:r>
            <a:r>
              <a:rPr lang="ru-RU" sz="2400" b="1" dirty="0" err="1" smtClean="0"/>
              <a:t>свого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життя</a:t>
            </a:r>
            <a:r>
              <a:rPr lang="ru-RU" sz="2400" b="1" dirty="0" smtClean="0"/>
              <a:t>, попри хворобу, </a:t>
            </a:r>
            <a:r>
              <a:rPr lang="ru-RU" sz="2400" b="1" dirty="0" err="1" smtClean="0"/>
              <a:t>Старицький</a:t>
            </a:r>
            <a:r>
              <a:rPr lang="ru-RU" sz="2400" b="1" dirty="0" smtClean="0"/>
              <a:t> написав </a:t>
            </a:r>
            <a:r>
              <a:rPr lang="ru-RU" sz="2400" b="1" dirty="0" err="1" smtClean="0"/>
              <a:t>історичний</a:t>
            </a:r>
            <a:r>
              <a:rPr lang="ru-RU" sz="2400" b="1" dirty="0" smtClean="0"/>
              <a:t> роман «Оборона </a:t>
            </a:r>
            <a:r>
              <a:rPr lang="ru-RU" sz="2400" b="1" dirty="0" err="1" smtClean="0"/>
              <a:t>Буші</a:t>
            </a:r>
            <a:r>
              <a:rPr lang="ru-RU" sz="2400" b="1" dirty="0" smtClean="0"/>
              <a:t>» (1894), </a:t>
            </a:r>
            <a:r>
              <a:rPr lang="ru-RU" sz="2400" b="1" dirty="0" err="1" smtClean="0"/>
              <a:t>романи</a:t>
            </a:r>
            <a:r>
              <a:rPr lang="ru-RU" sz="2400" b="1" dirty="0" smtClean="0"/>
              <a:t> «Перед бурей» (1897), «</a:t>
            </a:r>
            <a:r>
              <a:rPr lang="ru-RU" sz="2400" b="1" dirty="0" err="1" smtClean="0"/>
              <a:t>Молодість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Мазепи</a:t>
            </a:r>
            <a:r>
              <a:rPr lang="ru-RU" sz="2400" b="1" dirty="0" smtClean="0"/>
              <a:t>» (1898), «Разбойник </a:t>
            </a:r>
            <a:r>
              <a:rPr lang="ru-RU" sz="2400" b="1" dirty="0" err="1" smtClean="0"/>
              <a:t>Кармелюк</a:t>
            </a:r>
            <a:r>
              <a:rPr lang="ru-RU" sz="2400" b="1" dirty="0" smtClean="0"/>
              <a:t>» (1903) та </a:t>
            </a:r>
            <a:r>
              <a:rPr lang="ru-RU" sz="2400" b="1" dirty="0" err="1" smtClean="0"/>
              <a:t>інші</a:t>
            </a:r>
            <a:r>
              <a:rPr lang="ru-RU" sz="2400" b="1" dirty="0" smtClean="0"/>
              <a:t> </a:t>
            </a:r>
            <a:r>
              <a:rPr lang="ru-RU" sz="2400" b="1" dirty="0" err="1" smtClean="0"/>
              <a:t>російською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мовою</a:t>
            </a:r>
            <a:r>
              <a:rPr lang="ru-RU" sz="2400" b="1" dirty="0" smtClean="0"/>
              <a:t>.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7219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785794"/>
            <a:ext cx="2072640" cy="3157728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  <p:pic>
        <p:nvPicPr>
          <p:cNvPr id="10" name="Рисунок 9" descr="1014747-coverpag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2659" y="2214554"/>
            <a:ext cx="2541341" cy="4061504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  <p:pic>
        <p:nvPicPr>
          <p:cNvPr id="11" name="Рисунок 10" descr="1389811733_vn4p3xh6hxk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0562" y="3643314"/>
            <a:ext cx="2120861" cy="2981324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st_kn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57422" cy="235742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”Разбойник</a:t>
            </a:r>
            <a:r>
              <a:rPr lang="uk-U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Кармелюк”</a:t>
            </a:r>
            <a:endParaRPr lang="ru-RU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000240"/>
            <a:ext cx="9144000" cy="452431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«Разбойник </a:t>
            </a:r>
            <a:r>
              <a:rPr lang="ru-RU" sz="2400" b="1" dirty="0" err="1" smtClean="0"/>
              <a:t>Кармелюк</a:t>
            </a:r>
            <a:r>
              <a:rPr lang="ru-RU" sz="2400" b="1" dirty="0" smtClean="0"/>
              <a:t>» </a:t>
            </a:r>
            <a:r>
              <a:rPr lang="ru-RU" sz="2400" b="1" dirty="0" err="1" smtClean="0"/>
              <a:t>вперше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опубліковано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газеті</a:t>
            </a:r>
            <a:r>
              <a:rPr lang="ru-RU" sz="2400" b="1" dirty="0" smtClean="0"/>
              <a:t> «Московский листок», </a:t>
            </a:r>
            <a:r>
              <a:rPr lang="ru-RU" sz="2400" b="1" dirty="0" err="1" smtClean="0"/>
              <a:t>окремою</a:t>
            </a:r>
            <a:r>
              <a:rPr lang="ru-RU" sz="2400" b="1" dirty="0" smtClean="0"/>
              <a:t> книгою </a:t>
            </a:r>
            <a:r>
              <a:rPr lang="ru-RU" sz="2400" b="1" dirty="0" err="1" smtClean="0"/>
              <a:t>цей</a:t>
            </a:r>
            <a:r>
              <a:rPr lang="ru-RU" sz="2400" b="1" dirty="0" smtClean="0"/>
              <a:t> роман </a:t>
            </a:r>
            <a:r>
              <a:rPr lang="ru-RU" sz="2400" b="1" dirty="0" err="1" smtClean="0"/>
              <a:t>вийшов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Москві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</a:t>
            </a:r>
            <a:r>
              <a:rPr lang="ru-RU" sz="2400" b="1" dirty="0" smtClean="0"/>
              <a:t> 1908 </a:t>
            </a:r>
            <a:r>
              <a:rPr lang="ru-RU" sz="2400" b="1" dirty="0" err="1" smtClean="0"/>
              <a:t>році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Українською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мовою</a:t>
            </a:r>
            <a:r>
              <a:rPr lang="ru-RU" sz="2400" b="1" dirty="0" smtClean="0"/>
              <a:t> роман </a:t>
            </a:r>
            <a:r>
              <a:rPr lang="ru-RU" sz="2400" b="1" dirty="0" err="1" smtClean="0"/>
              <a:t>виходив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Львові</a:t>
            </a:r>
            <a:r>
              <a:rPr lang="ru-RU" sz="2400" b="1" dirty="0" smtClean="0"/>
              <a:t> (1909–1910) та у </a:t>
            </a:r>
            <a:r>
              <a:rPr lang="ru-RU" sz="2400" b="1" dirty="0" err="1" smtClean="0"/>
              <a:t>Чернівцях</a:t>
            </a:r>
            <a:r>
              <a:rPr lang="ru-RU" sz="2400" b="1" dirty="0" smtClean="0"/>
              <a:t> (1927).</a:t>
            </a:r>
          </a:p>
          <a:p>
            <a:pPr algn="ctr"/>
            <a:r>
              <a:rPr lang="ru-RU" sz="2400" b="1" dirty="0" smtClean="0"/>
              <a:t>У</a:t>
            </a:r>
            <a:r>
              <a:rPr lang="ru-RU" sz="2400" b="1" dirty="0" smtClean="0"/>
              <a:t> 1927–1928 р.р. </a:t>
            </a:r>
            <a:r>
              <a:rPr lang="ru-RU" sz="2400" b="1" dirty="0" err="1" smtClean="0"/>
              <a:t>під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назвою</a:t>
            </a:r>
            <a:r>
              <a:rPr lang="ru-RU" sz="2400" b="1" dirty="0" smtClean="0"/>
              <a:t> «</a:t>
            </a:r>
            <a:r>
              <a:rPr lang="ru-RU" sz="2400" b="1" dirty="0" err="1" smtClean="0"/>
              <a:t>Кармелюк</a:t>
            </a:r>
            <a:r>
              <a:rPr lang="ru-RU" sz="2400" b="1" dirty="0" smtClean="0"/>
              <a:t>» роман </a:t>
            </a:r>
            <a:r>
              <a:rPr lang="ru-RU" sz="2400" b="1" dirty="0" err="1" smtClean="0"/>
              <a:t>вийшов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Києві</a:t>
            </a:r>
            <a:r>
              <a:rPr lang="ru-RU" sz="2400" b="1" dirty="0" smtClean="0"/>
              <a:t> за </a:t>
            </a:r>
            <a:r>
              <a:rPr lang="ru-RU" sz="2400" b="1" dirty="0" err="1" smtClean="0"/>
              <a:t>редакцією</a:t>
            </a:r>
            <a:r>
              <a:rPr lang="ru-RU" sz="2400" b="1" dirty="0" smtClean="0"/>
              <a:t> Л. М. </a:t>
            </a:r>
            <a:r>
              <a:rPr lang="ru-RU" sz="2400" b="1" dirty="0" err="1" smtClean="0"/>
              <a:t>Старицької</a:t>
            </a:r>
            <a:r>
              <a:rPr lang="ru-RU" sz="2400" b="1" dirty="0" smtClean="0"/>
              <a:t>. У 1957 та у 1959 роках роман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незначними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скороченнями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видавало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видавництво</a:t>
            </a:r>
            <a:r>
              <a:rPr lang="ru-RU" sz="2400" b="1" dirty="0" smtClean="0"/>
              <a:t> ЦК ЛКСМУ «Молодь».</a:t>
            </a:r>
          </a:p>
          <a:p>
            <a:pPr algn="ctr"/>
            <a:r>
              <a:rPr lang="ru-RU" sz="2400" b="1" dirty="0" smtClean="0"/>
              <a:t>У </a:t>
            </a:r>
            <a:r>
              <a:rPr lang="ru-RU" sz="2400" b="1" dirty="0" smtClean="0"/>
              <a:t>1965 р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цей</a:t>
            </a:r>
            <a:r>
              <a:rPr lang="ru-RU" sz="2400" b="1" dirty="0" smtClean="0"/>
              <a:t> роман </a:t>
            </a:r>
            <a:r>
              <a:rPr lang="ru-RU" sz="2400" b="1" dirty="0" err="1" smtClean="0"/>
              <a:t>випустило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видавництво</a:t>
            </a:r>
            <a:r>
              <a:rPr lang="ru-RU" sz="2400" b="1" dirty="0" smtClean="0"/>
              <a:t> «</a:t>
            </a:r>
            <a:r>
              <a:rPr lang="ru-RU" sz="2400" b="1" dirty="0" err="1" smtClean="0"/>
              <a:t>Дніпро</a:t>
            </a:r>
            <a:r>
              <a:rPr lang="ru-RU" sz="2400" b="1" dirty="0" smtClean="0"/>
              <a:t>» </a:t>
            </a:r>
            <a:r>
              <a:rPr lang="ru-RU" sz="2400" b="1" dirty="0" err="1" smtClean="0"/>
              <a:t>російською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мовою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під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назвою</a:t>
            </a:r>
            <a:r>
              <a:rPr lang="ru-RU" sz="2400" b="1" dirty="0" smtClean="0"/>
              <a:t> «Разбойник </a:t>
            </a:r>
            <a:r>
              <a:rPr lang="ru-RU" sz="2400" b="1" dirty="0" err="1" smtClean="0"/>
              <a:t>Кармелюк</a:t>
            </a:r>
            <a:r>
              <a:rPr lang="ru-RU" sz="2400" b="1" dirty="0" smtClean="0"/>
              <a:t>», а у </a:t>
            </a:r>
            <a:r>
              <a:rPr lang="ru-RU" sz="2400" b="1" dirty="0" smtClean="0"/>
              <a:t>1971 </a:t>
            </a:r>
            <a:r>
              <a:rPr lang="ru-RU" sz="2400" b="1" dirty="0" err="1" smtClean="0"/>
              <a:t>році</a:t>
            </a:r>
            <a:r>
              <a:rPr lang="ru-RU" sz="2400" b="1" dirty="0" smtClean="0"/>
              <a:t> — </a:t>
            </a:r>
            <a:r>
              <a:rPr lang="ru-RU" sz="2400" b="1" dirty="0" err="1" smtClean="0"/>
              <a:t>українською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мовою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під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назвою</a:t>
            </a:r>
            <a:r>
              <a:rPr lang="ru-RU" sz="2400" b="1" dirty="0" smtClean="0"/>
              <a:t> «</a:t>
            </a:r>
            <a:r>
              <a:rPr lang="ru-RU" sz="2400" b="1" dirty="0" err="1" smtClean="0"/>
              <a:t>Кармелюк</a:t>
            </a:r>
            <a:r>
              <a:rPr lang="ru-RU" sz="2400" b="1" dirty="0" smtClean="0"/>
              <a:t>».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st_kn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57422" cy="235742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”Разбойник</a:t>
            </a:r>
            <a:r>
              <a:rPr lang="uk-U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Кармелюк”</a:t>
            </a:r>
            <a:endParaRPr lang="ru-RU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4"/>
          <a:srcRect l="24359" r="23077"/>
          <a:stretch>
            <a:fillRect/>
          </a:stretch>
        </p:blipFill>
        <p:spPr>
          <a:xfrm>
            <a:off x="3357554" y="1857364"/>
            <a:ext cx="2928958" cy="41742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ist_kn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57422" cy="23574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29058" y="2357430"/>
            <a:ext cx="49292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Михайло Старицький належить до тих постатей в історії вітчизняної культури, які викликають подив і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шану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розмаїттям таланту: він увійшов в історію як поет і драматург, прозаїк і перекладач, організатор театральної справи — режисер, актор, керівник театральних труп, активний громадський діяч.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285720" y="2143116"/>
            <a:ext cx="3286148" cy="4441298"/>
            <a:chOff x="285720" y="2143116"/>
            <a:chExt cx="3286148" cy="4441298"/>
          </a:xfrm>
        </p:grpSpPr>
        <p:pic>
          <p:nvPicPr>
            <p:cNvPr id="14" name="Рисунок 13" descr="999038_html_409856ef.png"/>
            <p:cNvPicPr>
              <a:picLocks noChangeAspect="1"/>
            </p:cNvPicPr>
            <p:nvPr/>
          </p:nvPicPr>
          <p:blipFill>
            <a:blip r:embed="rId4"/>
            <a:srcRect b="7291"/>
            <a:stretch>
              <a:fillRect/>
            </a:stretch>
          </p:blipFill>
          <p:spPr>
            <a:xfrm>
              <a:off x="428596" y="2143116"/>
              <a:ext cx="3143272" cy="3556860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15" name="TextBox 14"/>
            <p:cNvSpPr txBox="1"/>
            <p:nvPr/>
          </p:nvSpPr>
          <p:spPr>
            <a:xfrm>
              <a:off x="285720" y="6215082"/>
              <a:ext cx="29289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М. Старицький</a:t>
              </a:r>
              <a:endPara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2337328" y="0"/>
            <a:ext cx="6806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Михайло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Старицький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shevchenk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0694" y="0"/>
            <a:ext cx="3401917" cy="43576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214290"/>
            <a:ext cx="5000628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Серед письменницького доробку М. Старицького окреме місце належить поетичній спадщині, яка охоплює майже 40 років його життєвого й творчого шляху. Щирий громадянський пафос, уболівання за долю простої людини, України, переконаність, що інтелігенція — важливий фактор соціального й національного руху, а поет — оборонець народу й речник його інтересів, є провідними мотивами всієї творчості </a:t>
            </a:r>
            <a:r>
              <a:rPr lang="uk-UA" sz="2400" b="1" smtClean="0">
                <a:latin typeface="Times New Roman" pitchFamily="18" charset="0"/>
                <a:cs typeface="Times New Roman" pitchFamily="18" charset="0"/>
              </a:rPr>
              <a:t>поета </a:t>
            </a:r>
            <a:r>
              <a:rPr lang="uk-UA" sz="2400" b="1" smtClean="0">
                <a:latin typeface="Times New Roman" pitchFamily="18" charset="0"/>
                <a:cs typeface="Times New Roman" pitchFamily="18" charset="0"/>
              </a:rPr>
              <a:t>(«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До України», «Думка», «Ізнов нудьга» та </a:t>
            </a:r>
            <a:r>
              <a:rPr lang="uk-UA" sz="2400" b="1" smtClean="0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uk-UA" sz="2400" b="1" smtClean="0">
                <a:latin typeface="Times New Roman" pitchFamily="18" charset="0"/>
                <a:cs typeface="Times New Roman" pitchFamily="18" charset="0"/>
              </a:rPr>
              <a:t>.).</a:t>
            </a:r>
            <a:endParaRPr lang="uk-UA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143504" y="3441680"/>
            <a:ext cx="40004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 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Михайло Старицький належить до покоління письменників, які перебували під могутнім впливом Шевченкової творчості. Чи не всі тогочасні поети наслідували художню манеру автора «Кобзаря».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kulish1.jpg"/>
          <p:cNvPicPr>
            <a:picLocks noChangeAspect="1"/>
          </p:cNvPicPr>
          <p:nvPr/>
        </p:nvPicPr>
        <p:blipFill>
          <a:blip r:embed="rId3">
            <a:lum contrast="10000"/>
          </a:blip>
          <a:stretch>
            <a:fillRect/>
          </a:stretch>
        </p:blipFill>
        <p:spPr>
          <a:xfrm rot="661352">
            <a:off x="251953" y="3384848"/>
            <a:ext cx="2053400" cy="2833692"/>
          </a:xfrm>
          <a:prstGeom prst="rect">
            <a:avLst/>
          </a:prstGeom>
        </p:spPr>
      </p:pic>
      <p:pic>
        <p:nvPicPr>
          <p:cNvPr id="11" name="Рисунок 10" descr="md_hrinchenko-borys-dmytrovych_1.jpg"/>
          <p:cNvPicPr>
            <a:picLocks noChangeAspect="1"/>
          </p:cNvPicPr>
          <p:nvPr/>
        </p:nvPicPr>
        <p:blipFill>
          <a:blip r:embed="rId4">
            <a:lum bright="-10000" contrast="10000"/>
          </a:blip>
          <a:stretch>
            <a:fillRect/>
          </a:stretch>
        </p:blipFill>
        <p:spPr>
          <a:xfrm rot="21121573">
            <a:off x="1976338" y="3788965"/>
            <a:ext cx="2428882" cy="29146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2" name="Рисунок 11" descr="fullsiz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87478">
            <a:off x="4036809" y="3217621"/>
            <a:ext cx="2314234" cy="327100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6" name="TextBox 5"/>
          <p:cNvSpPr txBox="1"/>
          <p:nvPr/>
        </p:nvSpPr>
        <p:spPr>
          <a:xfrm>
            <a:off x="857224" y="0"/>
            <a:ext cx="75009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noProof="1" smtClean="0">
                <a:solidFill>
                  <a:schemeClr val="tx2"/>
                </a:solidFill>
              </a:rPr>
              <a:t>Іван Франко </a:t>
            </a:r>
            <a:r>
              <a:rPr lang="uk-UA" sz="2400" b="1" noProof="1" smtClean="0"/>
              <a:t>зазначав, що Старицький був першим, хто почав ламати псевдошевченківські шаблони в поезії, що це вже робили «пізній» Куліш, а потім Б. Грінченко, В. Самійленко, Леся Українка, А. Кримський «і ціла фаланга молодих». Старицький лише іноді звертався до віршування — з певної нагоди чи дати, але протягом усього життя багато перекладав чи переспівував іноземних поетів. </a:t>
            </a:r>
            <a:endParaRPr lang="uk-UA" sz="2400" b="1" noProof="1"/>
          </a:p>
        </p:txBody>
      </p:sp>
      <p:pic>
        <p:nvPicPr>
          <p:cNvPr id="13" name="Рисунок 12" descr="696770_90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916232">
            <a:off x="6316625" y="3387938"/>
            <a:ext cx="2113212" cy="32507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0007-007-Kakimi-po-vashemu-byli-Ganna-i-Levk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90315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29190" y="642918"/>
            <a:ext cx="421481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Непідробну мистецьку вагу й тепер мають переспівані митцем сербські народні думи й пісні. Донині полонить українців своєю мелодикою й чарівністю поезія М.</a:t>
            </a:r>
          </a:p>
          <a:p>
            <a:pPr algn="ctr" fontAlgn="base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Старицького «Виклик», більше відома за її першим рядком «Ніч яка, Господи, місячна, зоряна... ». 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214290"/>
            <a:ext cx="4643438" cy="64117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282" y="214290"/>
            <a:ext cx="342902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Її як арію М. Лисенко використав у своїй опері «Утоплена</a:t>
            </a:r>
            <a:r>
              <a:rPr lang="uk-UA" sz="2800" b="1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uk-UA" sz="2800" b="1" smtClean="0">
                <a:latin typeface="Times New Roman" pitchFamily="18" charset="0"/>
                <a:cs typeface="Times New Roman" pitchFamily="18" charset="0"/>
              </a:rPr>
              <a:t>(за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мотивами повісті М</a:t>
            </a:r>
            <a:r>
              <a:rPr lang="uk-UA" sz="2800" b="1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800" b="1" smtClean="0">
                <a:latin typeface="Times New Roman" pitchFamily="18" charset="0"/>
                <a:cs typeface="Times New Roman" pitchFamily="18" charset="0"/>
              </a:rPr>
              <a:t>Гоголя).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У вірш уміло вплетена народнопоетична символіка, яка тонко передає романтичне світовідчуття ліричного героя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1968" y="3811012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2400" dirty="0" smtClean="0"/>
              <a:t> 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4286248" y="3071810"/>
            <a:ext cx="4857752" cy="3718115"/>
            <a:chOff x="0" y="2500306"/>
            <a:chExt cx="3571868" cy="2809470"/>
          </a:xfrm>
        </p:grpSpPr>
        <p:pic>
          <p:nvPicPr>
            <p:cNvPr id="14" name="Рисунок 13" descr="12798942_948524645242978_6763694041291310037_n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500306"/>
              <a:ext cx="3571868" cy="2809470"/>
            </a:xfrm>
            <a:prstGeom prst="rect">
              <a:avLst/>
            </a:prstGeom>
            <a:ln w="38100">
              <a:solidFill>
                <a:srgbClr val="0070C0"/>
              </a:solidFill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472750" y="4875415"/>
              <a:ext cx="2643206" cy="279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“ Реве та стогне Дніпр широкий ”</a:t>
              </a:r>
              <a:endParaRPr lang="uk-UA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0" y="3071810"/>
            <a:ext cx="4286248" cy="3786190"/>
            <a:chOff x="-1" y="0"/>
            <a:chExt cx="3600441" cy="2512448"/>
          </a:xfrm>
        </p:grpSpPr>
        <p:pic>
          <p:nvPicPr>
            <p:cNvPr id="11" name="Рисунок 10" descr="ukra_nska_narodna_p_snja_hav_kozak_za_dunaj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" y="0"/>
              <a:ext cx="3600441" cy="2500306"/>
            </a:xfrm>
            <a:prstGeom prst="rect">
              <a:avLst/>
            </a:prstGeom>
            <a:ln w="38100">
              <a:solidFill>
                <a:srgbClr val="0070C0"/>
              </a:solidFill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571472" y="2143116"/>
              <a:ext cx="2643206" cy="36933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“ Їхав козак за Дунай ”</a:t>
              </a:r>
              <a:endParaRPr lang="uk-UA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0" y="0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Цей шедевр стоїть в одному ряду з такими авторськими творами, що удостоїлися стати народними піснями, як «Їхав козак за Дунай» С.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Климовського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, «Реве та стогне Дніпр широкий» Т. Шевченка, «Дивлюсь я на небо» М. Петренка, «Два кольори» Д. Павличка, «Пісня про рушник» А. Малишка. 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489-8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2214554"/>
            <a:ext cx="3389314" cy="3809589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  <p:pic>
        <p:nvPicPr>
          <p:cNvPr id="4" name="Рисунок 3" descr="ist_kn_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357422" cy="235742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Зворушлива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історія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народження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твору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14554"/>
            <a:ext cx="2928926" cy="470898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Ще зовсім молодим Михайло закохався в сільську дівчину Степаниду. Якось викликав її на побачення, але того вечора дівчина прийти не змогла. Довго чекав закоханий в умовленому місці під вербою, а довкола буяла дивовижна місячна ніч. І самі собою народилися ніжні поетичні рядки. 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00826" y="2214554"/>
            <a:ext cx="2643174" cy="34778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До речі, стосунки молодої пари так і не склалися: дівчина не наважилася пов'язати свою долю з паничем — нерівнею.</a:t>
            </a:r>
          </a:p>
          <a:p>
            <a:pPr algn="ctr" fontAlgn="base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Однак вічним спогадом про те кохання залишилася прекрасна пісня. 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st_kn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57422" cy="235742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Трагедія 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Остання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ніч</a:t>
            </a:r>
            <a:r>
              <a:rPr lang="ru-RU" sz="48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 </a:t>
            </a:r>
            <a:r>
              <a:rPr lang="ru-RU" sz="48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(1899)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43372" y="1225689"/>
            <a:ext cx="5000628" cy="56323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Матеріалом трагедії «Остання ніч</a:t>
            </a:r>
            <a:r>
              <a:rPr lang="uk-UA" sz="2400" b="1" smtClean="0">
                <a:latin typeface="Times New Roman" pitchFamily="18" charset="0"/>
                <a:cs typeface="Times New Roman" pitchFamily="18" charset="0"/>
              </a:rPr>
              <a:t>» (1899)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стала реальна подія — розправа з учасниками повстання волинських селян проти польської шляхти 1702 р. в Луцьку. Її герой, волинський шляхтич </a:t>
            </a:r>
            <a:r>
              <a:rPr lang="uk-UA" sz="2400" b="1" smtClean="0">
                <a:latin typeface="Times New Roman" pitchFamily="18" charset="0"/>
                <a:cs typeface="Times New Roman" pitchFamily="18" charset="0"/>
              </a:rPr>
              <a:t>Степан (в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історії </a:t>
            </a:r>
            <a:r>
              <a:rPr lang="uk-UA" sz="2400" b="1" smtClean="0">
                <a:latin typeface="Times New Roman" pitchFamily="18" charset="0"/>
                <a:cs typeface="Times New Roman" pitchFamily="18" charset="0"/>
              </a:rPr>
              <a:t>— Данило)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Братковський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, за прагнення визволитися з-під польської кормиги й об'єднати Волинь із Правобережною Україною, де ще збереглися хоч рештки козацького самоврядування, був схоплений і страчений.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2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2143116"/>
            <a:ext cx="3571900" cy="4714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677</Words>
  <PresentationFormat>Экран (4:3)</PresentationFormat>
  <Paragraphs>45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BEST</cp:lastModifiedBy>
  <cp:revision>23</cp:revision>
  <dcterms:created xsi:type="dcterms:W3CDTF">2016-10-30T14:05:02Z</dcterms:created>
  <dcterms:modified xsi:type="dcterms:W3CDTF">2016-11-02T16:58:09Z</dcterms:modified>
</cp:coreProperties>
</file>